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tiff" ContentType="image/tif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7"/>
  </p:notesMasterIdLst>
  <p:sldIdLst>
    <p:sldId id="256" r:id="rId2"/>
    <p:sldId id="274" r:id="rId3"/>
    <p:sldId id="276" r:id="rId4"/>
    <p:sldId id="277" r:id="rId5"/>
    <p:sldId id="282" r:id="rId6"/>
    <p:sldId id="283" r:id="rId7"/>
    <p:sldId id="281" r:id="rId8"/>
    <p:sldId id="284" r:id="rId9"/>
    <p:sldId id="278" r:id="rId10"/>
    <p:sldId id="287" r:id="rId11"/>
    <p:sldId id="290" r:id="rId12"/>
    <p:sldId id="289" r:id="rId13"/>
    <p:sldId id="279" r:id="rId14"/>
    <p:sldId id="291" r:id="rId15"/>
    <p:sldId id="28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9647"/>
    <p:restoredTop sz="94646"/>
  </p:normalViewPr>
  <p:slideViewPr>
    <p:cSldViewPr snapToGrid="0" snapToObjects="1">
      <p:cViewPr varScale="1">
        <p:scale>
          <a:sx n="62" d="100"/>
          <a:sy n="62" d="100"/>
        </p:scale>
        <p:origin x="208" y="39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BBCF98-708C-0E40-8249-69DDE7CFB492}" type="datetimeFigureOut">
              <a:rPr lang="en-US" smtClean="0"/>
              <a:t>11/2/21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6AC088-F341-574F-98D7-1648B2884532}" type="slidenum">
              <a:rPr lang="en-US" smtClean="0"/>
              <a:t>‹#›</a:t>
            </a:fld>
            <a:endParaRPr lang="en-US"/>
          </a:p>
        </p:txBody>
      </p:sp>
    </p:spTree>
    <p:extLst>
      <p:ext uri="{BB962C8B-B14F-4D97-AF65-F5344CB8AC3E}">
        <p14:creationId xmlns:p14="http://schemas.microsoft.com/office/powerpoint/2010/main" val="123621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048E09E-955F-D54C-9B67-52596C327A0C}" type="datetimeFigureOut">
              <a:rPr lang="en-US" smtClean="0"/>
              <a:t>11/2/21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409D2-063D-ED4B-9331-DD31CC9B002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8E09E-955F-D54C-9B67-52596C327A0C}" type="datetimeFigureOut">
              <a:rPr lang="en-US" smtClean="0"/>
              <a:t>11/2/21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409D2-063D-ED4B-9331-DD31CC9B002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48E09E-955F-D54C-9B67-52596C327A0C}" type="datetimeFigureOut">
              <a:rPr lang="en-US" smtClean="0"/>
              <a:t>11/2/21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409D2-063D-ED4B-9331-DD31CC9B002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48E09E-955F-D54C-9B67-52596C327A0C}" type="datetimeFigureOut">
              <a:rPr lang="en-US" smtClean="0"/>
              <a:t>11/2/21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F409D2-063D-ED4B-9331-DD31CC9B002C}"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48E09E-955F-D54C-9B67-52596C327A0C}" type="datetimeFigureOut">
              <a:rPr lang="en-US" smtClean="0"/>
              <a:t>11/2/21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F409D2-063D-ED4B-9331-DD31CC9B002C}"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48E09E-955F-D54C-9B67-52596C327A0C}" type="datetimeFigureOut">
              <a:rPr lang="en-US" smtClean="0"/>
              <a:t>11/2/21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F409D2-063D-ED4B-9331-DD31CC9B002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8E09E-955F-D54C-9B67-52596C327A0C}" type="datetimeFigureOut">
              <a:rPr lang="en-US" smtClean="0"/>
              <a:t>11/2/21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F409D2-063D-ED4B-9331-DD31CC9B002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48E09E-955F-D54C-9B67-52596C327A0C}" type="datetimeFigureOut">
              <a:rPr lang="en-US" smtClean="0"/>
              <a:t>11/2/21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F409D2-063D-ED4B-9331-DD31CC9B002C}" type="slidenum">
              <a:rPr lang="en-US" smtClean="0"/>
              <a:t>‹#›</a:t>
            </a:fld>
            <a:endParaRPr lang="en-US"/>
          </a:p>
        </p:txBody>
      </p:sp>
    </p:spTree>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48E09E-955F-D54C-9B67-52596C327A0C}" type="datetimeFigureOut">
              <a:rPr lang="en-US" smtClean="0"/>
              <a:t>11/2/21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F409D2-063D-ED4B-9331-DD31CC9B002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8E09E-955F-D54C-9B67-52596C327A0C}" type="datetimeFigureOut">
              <a:rPr lang="en-US" smtClean="0"/>
              <a:t>11/2/21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409D2-063D-ED4B-9331-DD31CC9B002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8E09E-955F-D54C-9B67-52596C327A0C}" type="datetimeFigureOut">
              <a:rPr lang="en-US" smtClean="0"/>
              <a:t>11/2/21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409D2-063D-ED4B-9331-DD31CC9B002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8E09E-955F-D54C-9B67-52596C327A0C}" type="datetimeFigureOut">
              <a:rPr lang="en-US" smtClean="0"/>
              <a:t>11/2/21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F409D2-063D-ED4B-9331-DD31CC9B002C}" type="slidenum">
              <a:rPr lang="en-US" smtClean="0"/>
              <a:t>‹#›</a:t>
            </a:fld>
            <a:endParaRPr lang="en-US"/>
          </a:p>
        </p:txBody>
      </p:sp>
    </p:spTree>
    <p:extLst>
      <p:ext uri="{BB962C8B-B14F-4D97-AF65-F5344CB8AC3E}">
        <p14:creationId xmlns:p14="http://schemas.microsoft.com/office/powerpoint/2010/main" val="17160681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png"/><Relationship Id="rId4" Type="http://schemas.openxmlformats.org/officeDocument/2006/relationships/image" Target="../media/image2.tif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png"/><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5.gif"/></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1.pn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1.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1.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1.png"/><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image" Target="../media/image11.tif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png"/><Relationship Id="rId4" Type="http://schemas.openxmlformats.org/officeDocument/2006/relationships/hyperlink" Target="https://www.closertotruth.com/roundtables/what-consciousn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a:t>Consciousness</a:t>
            </a:r>
          </a:p>
        </p:txBody>
      </p:sp>
      <p:sp>
        <p:nvSpPr>
          <p:cNvPr id="3" name="Subtitle 2"/>
          <p:cNvSpPr>
            <a:spLocks noGrp="1"/>
          </p:cNvSpPr>
          <p:nvPr>
            <p:ph type="subTitle" idx="1"/>
          </p:nvPr>
        </p:nvSpPr>
        <p:spPr/>
        <p:txBody>
          <a:bodyPr/>
          <a:lstStyle/>
          <a:p>
            <a:r>
              <a:rPr lang="en-US" dirty="0"/>
              <a:t>Finding a Place for Consciousness in the Natural World</a:t>
            </a:r>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98525136"/>
      </p:ext>
    </p:extLst>
  </p:cSld>
  <p:clrMapOvr>
    <a:masterClrMapping/>
  </p:clrMapOvr>
  <mc:AlternateContent xmlns:mc="http://schemas.openxmlformats.org/markup-compatibility/2006" xmlns:p14="http://schemas.microsoft.com/office/powerpoint/2010/main">
    <mc:Choice Requires="p14">
      <p:transition spd="slow" p14:dur="2000" advTm="25867"/>
    </mc:Choice>
    <mc:Fallback xmlns="">
      <p:transition spd="slow" advTm="258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are we going to be looking at?</a:t>
            </a:r>
          </a:p>
        </p:txBody>
      </p:sp>
      <p:sp>
        <p:nvSpPr>
          <p:cNvPr id="3" name="Content Placeholder 2"/>
          <p:cNvSpPr>
            <a:spLocks noGrp="1"/>
          </p:cNvSpPr>
          <p:nvPr>
            <p:ph sz="half" idx="1"/>
          </p:nvPr>
        </p:nvSpPr>
        <p:spPr/>
        <p:txBody>
          <a:bodyPr>
            <a:normAutofit/>
          </a:bodyPr>
          <a:lstStyle/>
          <a:p>
            <a:r>
              <a:rPr lang="en-US" dirty="0"/>
              <a:t>The Mind-Body Problem </a:t>
            </a:r>
          </a:p>
          <a:p>
            <a:r>
              <a:rPr lang="en-US" dirty="0"/>
              <a:t>The Hard Problem and the Easy Problems</a:t>
            </a:r>
          </a:p>
          <a:p>
            <a:r>
              <a:rPr lang="en-US" dirty="0"/>
              <a:t>Some proposed solutions and problems (physicalism and dualism)</a:t>
            </a:r>
          </a:p>
          <a:p>
            <a:r>
              <a:rPr lang="en-US" dirty="0"/>
              <a:t>The Search for the Neural Correlates of Consciousness (NCC)</a:t>
            </a:r>
          </a:p>
          <a:p>
            <a:endParaRPr lang="en-US" dirty="0"/>
          </a:p>
        </p:txBody>
      </p:sp>
      <p:pic>
        <p:nvPicPr>
          <p:cNvPr id="5" name="Content Placeholder 4"/>
          <p:cNvPicPr>
            <a:picLocks noGrp="1" noChangeAspect="1"/>
          </p:cNvPicPr>
          <p:nvPr>
            <p:ph sz="half" idx="2"/>
          </p:nvPr>
        </p:nvPicPr>
        <p:blipFill>
          <a:blip r:embed="rId4"/>
          <a:stretch>
            <a:fillRect/>
          </a:stretch>
        </p:blipFill>
        <p:spPr>
          <a:xfrm>
            <a:off x="6153150" y="2763608"/>
            <a:ext cx="3886200" cy="2189226"/>
          </a:xfrm>
          <a:prstGeom prst="rect">
            <a:avLst/>
          </a:prstGeom>
        </p:spPr>
      </p:pic>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46584273"/>
      </p:ext>
    </p:extLst>
  </p:cSld>
  <p:clrMapOvr>
    <a:masterClrMapping/>
  </p:clrMapOvr>
  <mc:AlternateContent xmlns:mc="http://schemas.openxmlformats.org/markup-compatibility/2006" xmlns:p14="http://schemas.microsoft.com/office/powerpoint/2010/main">
    <mc:Choice Requires="p14">
      <p:transition spd="slow" p14:dur="2000" advTm="36731"/>
    </mc:Choice>
    <mc:Fallback xmlns="">
      <p:transition spd="slow" advTm="367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the Mind-Body Problem? Have we solved it?</a:t>
            </a:r>
          </a:p>
        </p:txBody>
      </p:sp>
      <p:pic>
        <p:nvPicPr>
          <p:cNvPr id="6" name="Content Placeholder 7"/>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838200" y="2620550"/>
            <a:ext cx="5181600" cy="2761488"/>
          </a:xfrm>
        </p:spPr>
      </p:pic>
      <p:pic>
        <p:nvPicPr>
          <p:cNvPr id="7" name="Content Placeholder 8"/>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172200" y="2033520"/>
            <a:ext cx="5181600" cy="3935548"/>
          </a:xfrm>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50621441"/>
      </p:ext>
    </p:extLst>
  </p:cSld>
  <p:clrMapOvr>
    <a:masterClrMapping/>
  </p:clrMapOvr>
  <mc:AlternateContent xmlns:mc="http://schemas.openxmlformats.org/markup-compatibility/2006" xmlns:p14="http://schemas.microsoft.com/office/powerpoint/2010/main">
    <mc:Choice Requires="p14">
      <p:transition spd="slow" p14:dur="2000" advTm="329929"/>
    </mc:Choice>
    <mc:Fallback xmlns="">
      <p:transition spd="slow" advTm="329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the so-called hard problem of consciousness?</a:t>
            </a:r>
          </a:p>
        </p:txBody>
      </p:sp>
      <p:sp>
        <p:nvSpPr>
          <p:cNvPr id="4" name="Text Placeholder 3"/>
          <p:cNvSpPr>
            <a:spLocks noGrp="1"/>
          </p:cNvSpPr>
          <p:nvPr>
            <p:ph type="body" idx="1"/>
          </p:nvPr>
        </p:nvSpPr>
        <p:spPr/>
        <p:txBody>
          <a:bodyPr/>
          <a:lstStyle/>
          <a:p>
            <a:r>
              <a:rPr lang="en-US" dirty="0"/>
              <a:t>Hard problem of consciousness</a:t>
            </a:r>
          </a:p>
        </p:txBody>
      </p:sp>
      <p:pic>
        <p:nvPicPr>
          <p:cNvPr id="9" name="Content Placeholder 8"/>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839788" y="2965358"/>
            <a:ext cx="5157787" cy="2764022"/>
          </a:xfrm>
        </p:spPr>
      </p:pic>
      <p:sp>
        <p:nvSpPr>
          <p:cNvPr id="6" name="Text Placeholder 5"/>
          <p:cNvSpPr>
            <a:spLocks noGrp="1"/>
          </p:cNvSpPr>
          <p:nvPr>
            <p:ph type="body" sz="quarter" idx="3"/>
          </p:nvPr>
        </p:nvSpPr>
        <p:spPr/>
        <p:txBody>
          <a:bodyPr/>
          <a:lstStyle/>
          <a:p>
            <a:r>
              <a:rPr lang="en-US" dirty="0"/>
              <a:t>Hard problem of consciousness</a:t>
            </a:r>
          </a:p>
        </p:txBody>
      </p:sp>
      <p:pic>
        <p:nvPicPr>
          <p:cNvPr id="8" name="Content Placeholder 7"/>
          <p:cNvPicPr>
            <a:picLocks noGrp="1" noChangeAspect="1"/>
          </p:cNvPicPr>
          <p:nvPr>
            <p:ph sz="quarter" idx="4"/>
          </p:nvPr>
        </p:nvPicPr>
        <p:blipFill>
          <a:blip r:embed="rId5">
            <a:extLst>
              <a:ext uri="{28A0092B-C50C-407E-A947-70E740481C1C}">
                <a14:useLocalDpi xmlns:a14="http://schemas.microsoft.com/office/drawing/2010/main" val="0"/>
              </a:ext>
            </a:extLst>
          </a:blip>
          <a:stretch>
            <a:fillRect/>
          </a:stretch>
        </p:blipFill>
        <p:spPr>
          <a:xfrm>
            <a:off x="7226987" y="2966164"/>
            <a:ext cx="3073613" cy="2762410"/>
          </a:xfrm>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70722927"/>
      </p:ext>
    </p:extLst>
  </p:cSld>
  <p:clrMapOvr>
    <a:masterClrMapping/>
  </p:clrMapOvr>
  <mc:AlternateContent xmlns:mc="http://schemas.openxmlformats.org/markup-compatibility/2006" xmlns:p14="http://schemas.microsoft.com/office/powerpoint/2010/main">
    <mc:Choice Requires="p14">
      <p:transition spd="slow" p14:dur="2000" advTm="58914"/>
    </mc:Choice>
    <mc:Fallback xmlns="">
      <p:transition spd="slow" advTm="58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the so-called hard problem of consciousness?</a:t>
            </a:r>
            <a:endParaRPr lang="en-US" dirty="0"/>
          </a:p>
        </p:txBody>
      </p:sp>
      <p:sp>
        <p:nvSpPr>
          <p:cNvPr id="7" name="Content Placeholder 6"/>
          <p:cNvSpPr>
            <a:spLocks noGrp="1"/>
          </p:cNvSpPr>
          <p:nvPr>
            <p:ph idx="1"/>
          </p:nvPr>
        </p:nvSpPr>
        <p:spPr/>
        <p:txBody>
          <a:bodyPr/>
          <a:lstStyle/>
          <a:p>
            <a:r>
              <a:rPr lang="en-US" dirty="0"/>
              <a:t>The hard problem of consciousness</a:t>
            </a:r>
          </a:p>
          <a:p>
            <a:r>
              <a:rPr lang="en-US" dirty="0"/>
              <a:t>Why on earth should all of these physical processes feel like something from the inside?</a:t>
            </a:r>
          </a:p>
          <a:p>
            <a:r>
              <a:rPr lang="en-US" dirty="0"/>
              <a:t>Why aren’t we just complicated robots that can take in information, process it, respond to it, without there being any ‘inner movie”?</a:t>
            </a:r>
          </a:p>
          <a:p>
            <a:r>
              <a:rPr lang="en-US" dirty="0"/>
              <a:t>This is THE problem </a:t>
            </a:r>
          </a:p>
          <a:p>
            <a:r>
              <a:rPr lang="en-US" dirty="0"/>
              <a:t>Why “hard”?</a:t>
            </a:r>
          </a:p>
          <a:p>
            <a:r>
              <a:rPr lang="en-US" dirty="0"/>
              <a:t>What are the ”easy problems”? Why easy?</a:t>
            </a:r>
          </a:p>
          <a:p>
            <a:endParaRPr lang="en-US" dirty="0"/>
          </a:p>
        </p:txBody>
      </p:sp>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41018878"/>
      </p:ext>
    </p:extLst>
  </p:cSld>
  <p:clrMapOvr>
    <a:masterClrMapping/>
  </p:clrMapOvr>
  <mc:AlternateContent xmlns:mc="http://schemas.openxmlformats.org/markup-compatibility/2006" xmlns:p14="http://schemas.microsoft.com/office/powerpoint/2010/main">
    <mc:Choice Requires="p14">
      <p:transition spd="slow" p14:dur="2000" advTm="271478"/>
    </mc:Choice>
    <mc:Fallback xmlns="">
      <p:transition spd="slow" advTm="2714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the so-called hard problem of consciousness?</a:t>
            </a:r>
            <a:endParaRPr lang="en-US" dirty="0"/>
          </a:p>
        </p:txBody>
      </p:sp>
      <p:sp>
        <p:nvSpPr>
          <p:cNvPr id="3" name="Content Placeholder 2"/>
          <p:cNvSpPr>
            <a:spLocks noGrp="1"/>
          </p:cNvSpPr>
          <p:nvPr>
            <p:ph idx="1"/>
          </p:nvPr>
        </p:nvSpPr>
        <p:spPr/>
        <p:txBody>
          <a:bodyPr/>
          <a:lstStyle/>
          <a:p>
            <a:r>
              <a:rPr lang="en-US" dirty="0"/>
              <a:t>“Why is it that when our cognitive systems engage in visual and auditory information processing, we have visual or auditory experience: the quality of deep blue, the sensation of middle C? How can we explain why there is something it is like to entertain a mental image, or to experience an emotion? It is widely agreed that experience arises from the brain, but we have no good explanation of why and how it so arises. Why should physical processing give rise to a rich inner life at all? It seems objectively unreasonable that it should, and yet it does. If any problem qualifies as </a:t>
            </a:r>
            <a:r>
              <a:rPr lang="en-US" i="1" dirty="0"/>
              <a:t>the </a:t>
            </a:r>
            <a:r>
              <a:rPr lang="en-US" dirty="0"/>
              <a:t>problem of consciousness, it is this one” (Chalmers, 1995)</a:t>
            </a:r>
          </a:p>
          <a:p>
            <a:endParaRPr lang="en-US" dirty="0"/>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74340959"/>
      </p:ext>
    </p:extLst>
  </p:cSld>
  <p:clrMapOvr>
    <a:masterClrMapping/>
  </p:clrMapOvr>
  <mc:AlternateContent xmlns:mc="http://schemas.openxmlformats.org/markup-compatibility/2006" xmlns:p14="http://schemas.microsoft.com/office/powerpoint/2010/main">
    <mc:Choice Requires="p14">
      <p:transition spd="slow" p14:dur="2000" advTm="93656"/>
    </mc:Choice>
    <mc:Fallback xmlns="">
      <p:transition spd="slow" advTm="93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b="1" dirty="0"/>
              <a:t>What is the so-called hard problem of consciousness?</a:t>
            </a:r>
            <a:endParaRPr lang="en-US" dirty="0"/>
          </a:p>
        </p:txBody>
      </p:sp>
      <p:pic>
        <p:nvPicPr>
          <p:cNvPr id="7" name="Content Placeholder 6" descr="gap.jpg"/>
          <p:cNvPicPr>
            <a:picLocks noGrp="1" noChangeAspect="1"/>
          </p:cNvPicPr>
          <p:nvPr>
            <p:ph sz="half" idx="1"/>
          </p:nvPr>
        </p:nvPicPr>
        <p:blipFill rotWithShape="1">
          <a:blip r:embed="rId4">
            <a:extLst>
              <a:ext uri="{28A0092B-C50C-407E-A947-70E740481C1C}">
                <a14:useLocalDpi xmlns:a14="http://schemas.microsoft.com/office/drawing/2010/main" val="0"/>
              </a:ext>
            </a:extLst>
          </a:blip>
          <a:stretch/>
        </p:blipFill>
        <p:spPr>
          <a:xfrm>
            <a:off x="859743" y="1825625"/>
            <a:ext cx="5138514" cy="4351338"/>
          </a:xfrm>
          <a:prstGeom prst="rect">
            <a:avLst/>
          </a:prstGeom>
        </p:spPr>
      </p:pic>
      <p:sp>
        <p:nvSpPr>
          <p:cNvPr id="9" name="Content Placeholder 8"/>
          <p:cNvSpPr>
            <a:spLocks noGrp="1"/>
          </p:cNvSpPr>
          <p:nvPr>
            <p:ph sz="half" idx="2"/>
          </p:nvPr>
        </p:nvSpPr>
        <p:spPr/>
        <p:txBody>
          <a:bodyPr>
            <a:normAutofit lnSpcReduction="10000"/>
          </a:bodyPr>
          <a:lstStyle/>
          <a:p>
            <a:r>
              <a:rPr lang="en-US" dirty="0"/>
              <a:t>The explanatory gap (Levine, 1983)</a:t>
            </a:r>
          </a:p>
          <a:p>
            <a:r>
              <a:rPr lang="en-US" dirty="0"/>
              <a:t>1. Physicalist accounts only explain structure (spatiotemporal structure) and function (causal role)</a:t>
            </a:r>
          </a:p>
          <a:p>
            <a:r>
              <a:rPr lang="en-US" dirty="0"/>
              <a:t>2. Explaining structure and function does not explain consciousness</a:t>
            </a:r>
          </a:p>
          <a:p>
            <a:r>
              <a:rPr lang="en-US" dirty="0"/>
              <a:t>3. Therefore, physicalist accounts are inadequate</a:t>
            </a:r>
          </a:p>
          <a:p>
            <a:pPr marL="0" indent="0">
              <a:buNone/>
            </a:pPr>
            <a:endParaRPr lang="en-US" dirty="0"/>
          </a:p>
          <a:p>
            <a:endParaRPr lang="en-US" dirty="0"/>
          </a:p>
        </p:txBody>
      </p:sp>
      <p:pic>
        <p:nvPicPr>
          <p:cNvPr id="2" name="Sound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09469039"/>
      </p:ext>
    </p:extLst>
  </p:cSld>
  <p:clrMapOvr>
    <a:masterClrMapping/>
  </p:clrMapOvr>
  <mc:AlternateContent xmlns:mc="http://schemas.openxmlformats.org/markup-compatibility/2006" xmlns:p14="http://schemas.microsoft.com/office/powerpoint/2010/main">
    <mc:Choice Requires="p14">
      <p:transition spd="slow" p14:dur="2000" advTm="199991"/>
    </mc:Choice>
    <mc:Fallback xmlns="">
      <p:transition spd="slow" advTm="1999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What is the so-called hard problem of consciousness?</a:t>
            </a:r>
            <a:endParaRPr lang="en-US" dirty="0"/>
          </a:p>
        </p:txBody>
      </p:sp>
      <p:sp>
        <p:nvSpPr>
          <p:cNvPr id="3" name="Content Placeholder 2"/>
          <p:cNvSpPr>
            <a:spLocks noGrp="1"/>
          </p:cNvSpPr>
          <p:nvPr>
            <p:ph sz="half" idx="1"/>
          </p:nvPr>
        </p:nvSpPr>
        <p:spPr/>
        <p:txBody>
          <a:bodyPr/>
          <a:lstStyle/>
          <a:p>
            <a:r>
              <a:rPr lang="en-US" dirty="0"/>
              <a:t>Think about it</a:t>
            </a:r>
          </a:p>
          <a:p>
            <a:r>
              <a:rPr lang="en-US" dirty="0"/>
              <a:t>Everything else in nature can be explained completely by structure and function</a:t>
            </a:r>
          </a:p>
          <a:p>
            <a:r>
              <a:rPr lang="en-US" dirty="0"/>
              <a:t>Reproduction </a:t>
            </a:r>
          </a:p>
          <a:p>
            <a:r>
              <a:rPr lang="en-US" dirty="0"/>
              <a:t>Growth</a:t>
            </a:r>
          </a:p>
          <a:p>
            <a:r>
              <a:rPr lang="en-US" dirty="0"/>
              <a:t>Cell behavior</a:t>
            </a:r>
          </a:p>
          <a:p>
            <a:r>
              <a:rPr lang="en-US" dirty="0"/>
              <a:t>Atomic behavior</a:t>
            </a:r>
          </a:p>
          <a:p>
            <a:r>
              <a:rPr lang="en-US" dirty="0"/>
              <a:t>Neural Behavior</a:t>
            </a:r>
          </a:p>
        </p:txBody>
      </p:sp>
      <p:sp>
        <p:nvSpPr>
          <p:cNvPr id="4" name="Content Placeholder 3"/>
          <p:cNvSpPr>
            <a:spLocks noGrp="1"/>
          </p:cNvSpPr>
          <p:nvPr>
            <p:ph sz="half" idx="2"/>
          </p:nvPr>
        </p:nvSpPr>
        <p:spPr/>
        <p:txBody>
          <a:bodyPr/>
          <a:lstStyle/>
          <a:p>
            <a:r>
              <a:rPr lang="en-US" dirty="0"/>
              <a:t>But structure and function does not explain awareness</a:t>
            </a:r>
          </a:p>
          <a:p>
            <a:r>
              <a:rPr lang="en-US" dirty="0"/>
              <a:t>Why should structure be aware at a certain degree of complexity?</a:t>
            </a:r>
          </a:p>
          <a:p>
            <a:r>
              <a:rPr lang="en-US" dirty="0"/>
              <a:t>Our structural picture does not predict awareness</a:t>
            </a:r>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0441201"/>
      </p:ext>
    </p:extLst>
  </p:cSld>
  <p:clrMapOvr>
    <a:masterClrMapping/>
  </p:clrMapOvr>
  <mc:AlternateContent xmlns:mc="http://schemas.openxmlformats.org/markup-compatibility/2006" xmlns:p14="http://schemas.microsoft.com/office/powerpoint/2010/main">
    <mc:Choice Requires="p14">
      <p:transition spd="slow" p14:dur="2000" advTm="148379"/>
    </mc:Choice>
    <mc:Fallback xmlns="">
      <p:transition spd="slow" advTm="1483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Proposed Solutions and Problems</a:t>
            </a:r>
          </a:p>
        </p:txBody>
      </p:sp>
      <p:pic>
        <p:nvPicPr>
          <p:cNvPr id="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371600" y="1863970"/>
            <a:ext cx="9530862" cy="4466492"/>
          </a:xfrm>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91549564"/>
      </p:ext>
    </p:extLst>
  </p:cSld>
  <p:clrMapOvr>
    <a:masterClrMapping/>
  </p:clrMapOvr>
  <mc:AlternateContent xmlns:mc="http://schemas.openxmlformats.org/markup-compatibility/2006" xmlns:p14="http://schemas.microsoft.com/office/powerpoint/2010/main">
    <mc:Choice Requires="p14">
      <p:transition spd="slow" p14:dur="2000" advTm="506553"/>
    </mc:Choice>
    <mc:Fallback xmlns="">
      <p:transition spd="slow" advTm="5065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8929" y="385012"/>
            <a:ext cx="6586491" cy="1920858"/>
          </a:xfrm>
        </p:spPr>
        <p:txBody>
          <a:bodyPr vert="horz" lIns="91440" tIns="45720" rIns="91440" bIns="45720" rtlCol="0" anchor="ctr">
            <a:normAutofit/>
          </a:bodyPr>
          <a:lstStyle/>
          <a:p>
            <a:r>
              <a:rPr lang="en-US" b="1" dirty="0">
                <a:ea typeface="Arial" charset="0"/>
                <a:cs typeface="Arial" charset="0"/>
              </a:rPr>
              <a:t>Physicalism and its problems: the Knowledge Argument</a:t>
            </a:r>
          </a:p>
        </p:txBody>
      </p:sp>
      <p:sp>
        <p:nvSpPr>
          <p:cNvPr id="7" name="Content Placeholder 6"/>
          <p:cNvSpPr>
            <a:spLocks noGrp="1"/>
          </p:cNvSpPr>
          <p:nvPr>
            <p:ph sz="half" idx="1"/>
          </p:nvPr>
        </p:nvSpPr>
        <p:spPr>
          <a:xfrm>
            <a:off x="648930" y="2438400"/>
            <a:ext cx="6586489" cy="3785419"/>
          </a:xfrm>
        </p:spPr>
        <p:txBody>
          <a:bodyPr vert="horz" lIns="91440" tIns="45720" rIns="91440" bIns="45720" rtlCol="0">
            <a:normAutofit/>
          </a:bodyPr>
          <a:lstStyle/>
          <a:p>
            <a:pPr>
              <a:buFont typeface="Arial" panose="020B0604020202020204" pitchFamily="34" charset="0"/>
              <a:buChar char="•"/>
            </a:pPr>
            <a:r>
              <a:rPr lang="en-US" sz="2400" dirty="0">
                <a:latin typeface="Arial" charset="0"/>
                <a:ea typeface="Arial" charset="0"/>
                <a:cs typeface="Arial" charset="0"/>
              </a:rPr>
              <a:t>Remember, physicalism says that everything is physical and everything can be explained in physical terms (the stuff we learn in physics, chemistry, and biology)</a:t>
            </a:r>
          </a:p>
          <a:p>
            <a:pPr>
              <a:buFont typeface="Arial" panose="020B0604020202020204" pitchFamily="34" charset="0"/>
              <a:buChar char="•"/>
            </a:pPr>
            <a:r>
              <a:rPr lang="en-US" sz="2400" dirty="0">
                <a:latin typeface="Arial" charset="0"/>
                <a:ea typeface="Arial" charset="0"/>
                <a:cs typeface="Arial" charset="0"/>
              </a:rPr>
              <a:t>Mary, the Color Scientist thought experiment (Jackson, 1982)</a:t>
            </a:r>
          </a:p>
          <a:p>
            <a:pPr>
              <a:buFont typeface="Arial" panose="020B0604020202020204" pitchFamily="34" charset="0"/>
              <a:buChar char="•"/>
            </a:pPr>
            <a:endParaRPr lang="en-US" sz="2400" dirty="0">
              <a:latin typeface="Arial" charset="0"/>
              <a:ea typeface="Arial" charset="0"/>
              <a:cs typeface="Arial" charset="0"/>
            </a:endParaRPr>
          </a:p>
        </p:txBody>
      </p:sp>
      <p:pic>
        <p:nvPicPr>
          <p:cNvPr id="9" name="Content Placeholder 4"/>
          <p:cNvPicPr>
            <a:picLocks noGrp="1" noChangeAspect="1"/>
          </p:cNvPicPr>
          <p:nvPr>
            <p:ph sz="half" idx="2"/>
          </p:nvPr>
        </p:nvPicPr>
        <p:blipFill rotWithShape="1">
          <a:blip r:embed="rId4"/>
          <a:srcRect l="10803" r="2815"/>
          <a:stretch/>
        </p:blipFill>
        <p:spPr>
          <a:xfrm>
            <a:off x="7556408" y="10"/>
            <a:ext cx="4635591" cy="6857990"/>
          </a:xfrm>
          <a:prstGeom prst="rect">
            <a:avLst/>
          </a:prstGeom>
          <a:effectLst/>
        </p:spPr>
      </p:pic>
      <p:pic>
        <p:nvPicPr>
          <p:cNvPr id="3" name="Sound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53066384"/>
      </p:ext>
    </p:extLst>
  </p:cSld>
  <p:clrMapOvr>
    <a:masterClrMapping/>
  </p:clrMapOvr>
  <mc:AlternateContent xmlns:mc="http://schemas.openxmlformats.org/markup-compatibility/2006" xmlns:p14="http://schemas.microsoft.com/office/powerpoint/2010/main">
    <mc:Choice Requires="p14">
      <p:transition spd="slow" p14:dur="2000" advTm="109354"/>
    </mc:Choice>
    <mc:Fallback xmlns="">
      <p:transition spd="slow" advTm="1093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ea typeface="Arial" charset="0"/>
                <a:cs typeface="Arial" charset="0"/>
              </a:rPr>
              <a:t>Physicalism and its problems: the Knowledge Argument</a:t>
            </a:r>
            <a:endParaRPr lang="en-US" dirty="0"/>
          </a:p>
        </p:txBody>
      </p:sp>
      <p:sp>
        <p:nvSpPr>
          <p:cNvPr id="6" name="Content Placeholder 5"/>
          <p:cNvSpPr>
            <a:spLocks noGrp="1"/>
          </p:cNvSpPr>
          <p:nvPr>
            <p:ph idx="1"/>
          </p:nvPr>
        </p:nvSpPr>
        <p:spPr/>
        <p:txBody>
          <a:bodyPr>
            <a:normAutofit fontScale="85000" lnSpcReduction="20000"/>
          </a:bodyPr>
          <a:lstStyle/>
          <a:p>
            <a:r>
              <a:rPr lang="en-US" dirty="0">
                <a:solidFill>
                  <a:srgbClr val="000000"/>
                </a:solidFill>
                <a:latin typeface="Arial" charset="0"/>
                <a:ea typeface="Arial" charset="0"/>
                <a:cs typeface="Arial" charset="0"/>
              </a:rPr>
              <a:t>“Mary is a brilliant scientist who is, for whatever reason, forced to investigate the world from a black and white room via a black and white television monitor. She specializes in the neurophysiology of vision and acquires, let us suppose, all the physical information there is to obtain about what goes on when we see ripe tomatoes, or the sky, and use terms like ’red’, ‘blue’, and so on. She discovers, for example, just which wavelength combinations from the sky stimulate the retina, and exactly how this produces via the central nervous system the contraction of the vocal chord and the expulsion of air from the lungs that results in the uttering of the sentence “The sky is blue’… What will happen when Mary is released from her black and white room or is given a color television monitor? Will she learn anything or not? It just seems obvious that she will learn something about the world and our visual experience of it. But then it is inescapable that her previous </a:t>
            </a:r>
            <a:r>
              <a:rPr lang="en-US" dirty="0" err="1">
                <a:solidFill>
                  <a:srgbClr val="000000"/>
                </a:solidFill>
                <a:latin typeface="Arial" charset="0"/>
                <a:ea typeface="Arial" charset="0"/>
                <a:cs typeface="Arial" charset="0"/>
              </a:rPr>
              <a:t>knolwedge</a:t>
            </a:r>
            <a:r>
              <a:rPr lang="en-US" dirty="0">
                <a:solidFill>
                  <a:srgbClr val="000000"/>
                </a:solidFill>
                <a:latin typeface="Arial" charset="0"/>
                <a:ea typeface="Arial" charset="0"/>
                <a:cs typeface="Arial" charset="0"/>
              </a:rPr>
              <a:t> was incomplete. But she has all the physical information. Ergo there is more to have than that, and Physicalism is false” – Frank Jackson, 1982</a:t>
            </a:r>
          </a:p>
          <a:p>
            <a:endParaRPr lang="en-US" dirty="0">
              <a:solidFill>
                <a:srgbClr val="000000"/>
              </a:solidFill>
              <a:latin typeface="Arial" charset="0"/>
              <a:ea typeface="Arial" charset="0"/>
              <a:cs typeface="Arial" charset="0"/>
            </a:endParaRPr>
          </a:p>
          <a:p>
            <a:endParaRPr lang="en-US" dirty="0"/>
          </a:p>
        </p:txBody>
      </p:sp>
      <p:pic>
        <p:nvPicPr>
          <p:cNvPr id="7" name="Sound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00120140"/>
      </p:ext>
    </p:extLst>
  </p:cSld>
  <p:clrMapOvr>
    <a:masterClrMapping/>
  </p:clrMapOvr>
  <mc:AlternateContent xmlns:mc="http://schemas.openxmlformats.org/markup-compatibility/2006" xmlns:p14="http://schemas.microsoft.com/office/powerpoint/2010/main">
    <mc:Choice Requires="p14">
      <p:transition spd="slow" p14:dur="2000" advTm="92964"/>
    </mc:Choice>
    <mc:Fallback xmlns="">
      <p:transition spd="slow" advTm="929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a typeface="Arial" charset="0"/>
                <a:cs typeface="Arial" charset="0"/>
              </a:rPr>
              <a:t>Physicalism and its problems: the Knowledge Argument</a:t>
            </a:r>
            <a:endParaRPr lang="en-US" dirty="0"/>
          </a:p>
        </p:txBody>
      </p:sp>
      <p:sp>
        <p:nvSpPr>
          <p:cNvPr id="3" name="Content Placeholder 2"/>
          <p:cNvSpPr>
            <a:spLocks noGrp="1"/>
          </p:cNvSpPr>
          <p:nvPr>
            <p:ph idx="1"/>
          </p:nvPr>
        </p:nvSpPr>
        <p:spPr/>
        <p:txBody>
          <a:bodyPr/>
          <a:lstStyle/>
          <a:p>
            <a:r>
              <a:rPr lang="en-US" dirty="0">
                <a:solidFill>
                  <a:srgbClr val="000000"/>
                </a:solidFill>
                <a:latin typeface="Arial" charset="0"/>
                <a:ea typeface="Arial" charset="0"/>
                <a:cs typeface="Arial" charset="0"/>
              </a:rPr>
              <a:t>1. There are truths about experience that are not deducible from physical truths.</a:t>
            </a:r>
          </a:p>
          <a:p>
            <a:r>
              <a:rPr lang="en-US" dirty="0">
                <a:solidFill>
                  <a:srgbClr val="000000"/>
                </a:solidFill>
                <a:latin typeface="Arial" charset="0"/>
                <a:ea typeface="Arial" charset="0"/>
                <a:cs typeface="Arial" charset="0"/>
              </a:rPr>
              <a:t>2. If there are truths about experience that are not deducible from physical truths, then physicalism is false.</a:t>
            </a:r>
          </a:p>
          <a:p>
            <a:r>
              <a:rPr lang="en-US" dirty="0">
                <a:solidFill>
                  <a:srgbClr val="000000"/>
                </a:solidFill>
                <a:latin typeface="Arial" charset="0"/>
                <a:ea typeface="Arial" charset="0"/>
                <a:cs typeface="Arial" charset="0"/>
              </a:rPr>
              <a:t>3. Therefore, physicalism is false.</a:t>
            </a:r>
          </a:p>
          <a:p>
            <a:endParaRPr lang="en-US" dirty="0">
              <a:solidFill>
                <a:srgbClr val="000000"/>
              </a:solidFill>
              <a:latin typeface="Arial" charset="0"/>
              <a:ea typeface="Arial" charset="0"/>
              <a:cs typeface="Arial" charset="0"/>
            </a:endParaRPr>
          </a:p>
          <a:p>
            <a:r>
              <a:rPr lang="en-US" dirty="0">
                <a:solidFill>
                  <a:srgbClr val="000000"/>
                </a:solidFill>
                <a:latin typeface="Arial" charset="0"/>
                <a:ea typeface="Arial" charset="0"/>
                <a:cs typeface="Arial" charset="0"/>
              </a:rPr>
              <a:t>(Chalmers, 2011)</a:t>
            </a:r>
          </a:p>
          <a:p>
            <a:endParaRPr lang="en-US" dirty="0"/>
          </a:p>
        </p:txBody>
      </p:sp>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4679995"/>
      </p:ext>
    </p:extLst>
  </p:cSld>
  <p:clrMapOvr>
    <a:masterClrMapping/>
  </p:clrMapOvr>
  <mc:AlternateContent xmlns:mc="http://schemas.openxmlformats.org/markup-compatibility/2006" xmlns:p14="http://schemas.microsoft.com/office/powerpoint/2010/main">
    <mc:Choice Requires="p14">
      <p:transition spd="slow" p14:dur="2000" advTm="114996"/>
    </mc:Choice>
    <mc:Fallback xmlns="">
      <p:transition spd="slow" advTm="1149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Can we ever solve the problem?</a:t>
            </a:r>
          </a:p>
        </p:txBody>
      </p:sp>
      <p:sp>
        <p:nvSpPr>
          <p:cNvPr id="3" name="Content Placeholder 2"/>
          <p:cNvSpPr>
            <a:spLocks noGrp="1"/>
          </p:cNvSpPr>
          <p:nvPr>
            <p:ph sz="half" idx="1"/>
          </p:nvPr>
        </p:nvSpPr>
        <p:spPr/>
        <p:txBody>
          <a:bodyPr/>
          <a:lstStyle/>
          <a:p>
            <a:r>
              <a:rPr lang="en-US" dirty="0"/>
              <a:t>Some scientists think the hard problem is impossible to solve</a:t>
            </a:r>
          </a:p>
          <a:p>
            <a:r>
              <a:rPr lang="en-US" dirty="0"/>
              <a:t>Mysterianism e.g. Colin McGinn</a:t>
            </a:r>
          </a:p>
          <a:p>
            <a:r>
              <a:rPr lang="en-US" dirty="0"/>
              <a:t>We should instead look for the </a:t>
            </a:r>
            <a:r>
              <a:rPr lang="en-US" dirty="0">
                <a:solidFill>
                  <a:srgbClr val="FF0000"/>
                </a:solidFill>
              </a:rPr>
              <a:t>Neural Correlates of Consciousness (NCC)</a:t>
            </a:r>
          </a:p>
        </p:txBody>
      </p: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72200" y="3087230"/>
            <a:ext cx="5181600" cy="1828127"/>
          </a:xfrm>
        </p:spPr>
      </p:pic>
      <p:pic>
        <p:nvPicPr>
          <p:cNvPr id="4" name="Sound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96910717"/>
      </p:ext>
    </p:extLst>
  </p:cSld>
  <p:clrMapOvr>
    <a:masterClrMapping/>
  </p:clrMapOvr>
  <mc:AlternateContent xmlns:mc="http://schemas.openxmlformats.org/markup-compatibility/2006" xmlns:p14="http://schemas.microsoft.com/office/powerpoint/2010/main">
    <mc:Choice Requires="p14">
      <p:transition spd="slow" p14:dur="2000" advTm="91795"/>
    </mc:Choice>
    <mc:Fallback xmlns="">
      <p:transition spd="slow" advTm="917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Neural Correlates of Consciousness: An Easy Problem</a:t>
            </a:r>
          </a:p>
        </p:txBody>
      </p:sp>
      <p:pic>
        <p:nvPicPr>
          <p:cNvPr id="7" name="Content Placeholder 6"/>
          <p:cNvPicPr>
            <a:picLocks noGrp="1" noChangeAspect="1"/>
          </p:cNvPicPr>
          <p:nvPr>
            <p:ph idx="1"/>
          </p:nvPr>
        </p:nvPicPr>
        <p:blipFill>
          <a:blip r:embed="rId4"/>
          <a:stretch>
            <a:fillRect/>
          </a:stretch>
        </p:blipFill>
        <p:spPr>
          <a:xfrm>
            <a:off x="1761837" y="2077242"/>
            <a:ext cx="7996116" cy="4023360"/>
          </a:xfrm>
          <a:prstGeom prst="rect">
            <a:avLst/>
          </a:prstGeom>
        </p:spPr>
      </p:pic>
      <p:pic>
        <p:nvPicPr>
          <p:cNvPr id="8" name="Sound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799437591"/>
      </p:ext>
    </p:extLst>
  </p:cSld>
  <p:clrMapOvr>
    <a:masterClrMapping/>
  </p:clrMapOvr>
  <mc:AlternateContent xmlns:mc="http://schemas.openxmlformats.org/markup-compatibility/2006" xmlns:p14="http://schemas.microsoft.com/office/powerpoint/2010/main">
    <mc:Choice Requires="p14">
      <p:transition spd="slow" p14:dur="2000" advTm="86634"/>
    </mc:Choice>
    <mc:Fallback xmlns="">
      <p:transition spd="slow" advTm="866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Watch: Roundtable on Consciousness</a:t>
            </a:r>
          </a:p>
        </p:txBody>
      </p:sp>
      <p:sp>
        <p:nvSpPr>
          <p:cNvPr id="3" name="Content Placeholder 2"/>
          <p:cNvSpPr>
            <a:spLocks noGrp="1"/>
          </p:cNvSpPr>
          <p:nvPr>
            <p:ph idx="1"/>
          </p:nvPr>
        </p:nvSpPr>
        <p:spPr/>
        <p:txBody>
          <a:bodyPr/>
          <a:lstStyle/>
          <a:p>
            <a:r>
              <a:rPr lang="en-US" dirty="0">
                <a:hlinkClick r:id="rId4"/>
              </a:rPr>
              <a:t>https://www.closertotruth.com/roundtables/what-consciousness</a:t>
            </a:r>
            <a:endParaRPr lang="en-US" dirty="0"/>
          </a:p>
        </p:txBody>
      </p:sp>
      <p:pic>
        <p:nvPicPr>
          <p:cNvPr id="5" name="Sound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59062340"/>
      </p:ext>
    </p:extLst>
  </p:cSld>
  <p:clrMapOvr>
    <a:masterClrMapping/>
  </p:clrMapOvr>
  <mc:AlternateContent xmlns:mc="http://schemas.openxmlformats.org/markup-compatibility/2006" xmlns:p14="http://schemas.microsoft.com/office/powerpoint/2010/main">
    <mc:Choice Requires="p14">
      <p:transition spd="slow" p14:dur="2000" advTm="55980"/>
    </mc:Choice>
    <mc:Fallback xmlns="">
      <p:transition spd="slow" advTm="559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1043</TotalTime>
  <Words>805</Words>
  <Application>Microsoft Macintosh PowerPoint</Application>
  <PresentationFormat>Widescreen</PresentationFormat>
  <Paragraphs>55</Paragraphs>
  <Slides>15</Slides>
  <Notes>0</Notes>
  <HiddenSlides>0</HiddenSlides>
  <MMClips>15</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Consciousness</vt:lpstr>
      <vt:lpstr>What are we going to be looking at?</vt:lpstr>
      <vt:lpstr>What is the Mind-Body Problem? Have we solved it?</vt:lpstr>
      <vt:lpstr>What is the so-called hard problem of consciousness?</vt:lpstr>
      <vt:lpstr>What is the so-called hard problem of consciousness?</vt:lpstr>
      <vt:lpstr>What is the so-called hard problem of consciousness?</vt:lpstr>
      <vt:lpstr>What is the so-called hard problem of consciousness?</vt:lpstr>
      <vt:lpstr>What is the so-called hard problem of consciousness?</vt:lpstr>
      <vt:lpstr>Proposed Solutions and Problems</vt:lpstr>
      <vt:lpstr>Physicalism and its problems: the Knowledge Argument</vt:lpstr>
      <vt:lpstr>Physicalism and its problems: the Knowledge Argument</vt:lpstr>
      <vt:lpstr>Physicalism and its problems: the Knowledge Argument</vt:lpstr>
      <vt:lpstr>Can we ever solve the problem?</vt:lpstr>
      <vt:lpstr>Neural Correlates of Consciousness: An Easy Problem</vt:lpstr>
      <vt:lpstr>Watch: Roundtable on Consciousness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Conversations on consciousness</dc:title>
  <dc:creator>Microsoft Office User</dc:creator>
  <cp:lastModifiedBy>Nahla,Sali</cp:lastModifiedBy>
  <cp:revision>29</cp:revision>
  <dcterms:created xsi:type="dcterms:W3CDTF">2016-04-27T15:09:30Z</dcterms:created>
  <dcterms:modified xsi:type="dcterms:W3CDTF">2021-11-02T22:44:30Z</dcterms:modified>
</cp:coreProperties>
</file>